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5" r:id="rId2"/>
    <p:sldId id="340" r:id="rId3"/>
    <p:sldId id="296" r:id="rId4"/>
    <p:sldId id="329" r:id="rId5"/>
    <p:sldId id="341" r:id="rId6"/>
    <p:sldId id="331" r:id="rId7"/>
    <p:sldId id="343" r:id="rId8"/>
    <p:sldId id="342" r:id="rId9"/>
    <p:sldId id="332" r:id="rId10"/>
    <p:sldId id="338" r:id="rId11"/>
    <p:sldId id="320" r:id="rId12"/>
    <p:sldId id="344" r:id="rId13"/>
    <p:sldId id="346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66FFFF"/>
    <a:srgbClr val="FF66FF"/>
    <a:srgbClr val="F517C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89" d="100"/>
          <a:sy n="89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3AA87-A0A6-4321-899A-E1AA17E479C5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063D1-E145-4143-9CCD-A100097CC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7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E4A7AEAF-358F-474B-8307-30D2FE135C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77F51F-A813-43F8-AD0B-9C01FCAF57C9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xmlns="" id="{D7F121BF-B69A-4CF4-A6C3-867027DF3A7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398874E-EFEB-4AE3-AFE2-D0026AECA595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xmlns="" id="{C0A232A9-8E40-491A-9BEE-88E920158B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xmlns="" id="{BD1AFCF8-81A9-4F60-98C9-C1CD708CF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E48CB-7D0E-41FE-B63D-63E7A46AAC35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29665oos2a55nj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3962400"/>
            <a:ext cx="788988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1828800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en-US" sz="1800"/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381000" y="2590800"/>
            <a:ext cx="8534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1219200" y="1219200"/>
            <a:ext cx="70104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.VnCentury SchoolbookH" panose="020B7200000000000000" pitchFamily="34" charset="0"/>
              </a:rPr>
              <a:t>NhiÖt</a:t>
            </a:r>
            <a:r>
              <a:rPr lang="en-US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.VnCentury SchoolbookH" panose="020B7200000000000000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.VnCentury SchoolbookH" panose="020B7200000000000000" pitchFamily="34" charset="0"/>
              </a:rPr>
              <a:t>liÖt</a:t>
            </a:r>
            <a:r>
              <a:rPr lang="en-US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.VnCentury SchoolbookH" panose="020B7200000000000000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.VnCentury SchoolbookH" panose="020B7200000000000000" pitchFamily="34" charset="0"/>
              </a:rPr>
              <a:t>chµo</a:t>
            </a:r>
            <a:r>
              <a:rPr lang="en-US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.VnCentury SchoolbookH" panose="020B7200000000000000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.VnCentury SchoolbookH" panose="020B7200000000000000" pitchFamily="34" charset="0"/>
              </a:rPr>
              <a:t>Mõng</a:t>
            </a:r>
            <a:r>
              <a:rPr lang="en-US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.VnCentury SchoolbookH" panose="020B7200000000000000" pitchFamily="34" charset="0"/>
              </a:rPr>
              <a:t> </a:t>
            </a: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914400" y="3886200"/>
            <a:ext cx="7658100" cy="99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GIÁO ĐẾN DỰ GIỜ 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TỰ NHIÊN XÃ HỘI LỚP 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endParaRPr lang="vi-VN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Text Box 7"/>
          <p:cNvSpPr txBox="1">
            <a:spLocks noChangeArrowheads="1"/>
          </p:cNvSpPr>
          <p:nvPr/>
        </p:nvSpPr>
        <p:spPr bwMode="auto">
          <a:xfrm>
            <a:off x="1905000" y="4891088"/>
            <a:ext cx="594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Giáo viên: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Thị Diệu Thúy </a:t>
            </a:r>
            <a:endParaRPr lang="en-US" altLang="en-US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8" name="Picture 9" descr="629665oos2a55nj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788988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0" descr="629665oos2a55nj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55013" y="4230688"/>
            <a:ext cx="788987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1" descr="629665oos2a55nj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29600" y="152400"/>
            <a:ext cx="788988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2" descr="629665oos2a55nj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788988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82047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BB76428-2AFB-4E50-BAA3-4A6E7BE6D8C8}"/>
              </a:ext>
            </a:extLst>
          </p:cNvPr>
          <p:cNvSpPr/>
          <p:nvPr/>
        </p:nvSpPr>
        <p:spPr>
          <a:xfrm>
            <a:off x="3034217" y="178156"/>
            <a:ext cx="3060453" cy="1077218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algn="ctr">
              <a:tabLst>
                <a:tab pos="5090795" algn="l"/>
              </a:tabLs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>
              <a:tabLst>
                <a:tab pos="5090795" algn="l"/>
              </a:tabLs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endParaRPr lang="en-US" sz="3200" b="1" dirty="0">
              <a:solidFill>
                <a:srgbClr val="0000FF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847C1D44-291A-4979-A6BC-8FAC04EE0A91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" y="3191627"/>
            <a:ext cx="8877300" cy="259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i="1" dirty="0" err="1">
                <a:solidFill>
                  <a:srgbClr val="0000FF"/>
                </a:solidFill>
              </a:rPr>
              <a:t>Cách</a:t>
            </a: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</a:rPr>
              <a:t>chơi</a:t>
            </a:r>
            <a:r>
              <a:rPr lang="en-US" sz="2800" b="1" i="1" dirty="0">
                <a:solidFill>
                  <a:srgbClr val="0000FF"/>
                </a:solidFill>
              </a:rPr>
              <a:t>: </a:t>
            </a:r>
          </a:p>
          <a:p>
            <a:pPr algn="l"/>
            <a:endParaRPr lang="vi-VN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5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BB76428-2AFB-4E50-BAA3-4A6E7BE6D8C8}"/>
              </a:ext>
            </a:extLst>
          </p:cNvPr>
          <p:cNvSpPr/>
          <p:nvPr/>
        </p:nvSpPr>
        <p:spPr>
          <a:xfrm>
            <a:off x="1754222" y="178156"/>
            <a:ext cx="5620449" cy="1077218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algn="ctr">
              <a:tabLst>
                <a:tab pos="5090795" algn="l"/>
              </a:tabLs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  <a:p>
            <a:pPr algn="ctr">
              <a:tabLst>
                <a:tab pos="5090795" algn="l"/>
              </a:tabLs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sz="3200" b="1" dirty="0">
              <a:solidFill>
                <a:srgbClr val="0000FF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258792E2-6731-4F77-8BE8-7BBD6E151059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" y="3191627"/>
            <a:ext cx="8877300" cy="259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vi-VN" sz="2800" b="1" i="1" dirty="0">
                <a:solidFill>
                  <a:srgbClr val="0000FF"/>
                </a:solidFill>
              </a:rPr>
              <a:t>1. Vào đến ruột non, thức ăn được tiếp tục biến đổi thành gì?</a:t>
            </a:r>
          </a:p>
          <a:p>
            <a:pPr algn="l"/>
            <a:r>
              <a:rPr lang="vi-VN" sz="2800" b="1" i="1" dirty="0">
                <a:solidFill>
                  <a:srgbClr val="0000FF"/>
                </a:solidFill>
              </a:rPr>
              <a:t>2. Phần chất bổ có trong thức ăn được đưa đi đâu?</a:t>
            </a:r>
            <a:endParaRPr lang="en-US" sz="2800" b="1" i="1" dirty="0">
              <a:solidFill>
                <a:srgbClr val="0000FF"/>
              </a:solidFill>
            </a:endParaRPr>
          </a:p>
          <a:p>
            <a:pPr algn="l"/>
            <a:r>
              <a:rPr lang="en-US" sz="2800" b="1" i="1" dirty="0">
                <a:solidFill>
                  <a:srgbClr val="0000FF"/>
                </a:solidFill>
              </a:rPr>
              <a:t>3. </a:t>
            </a:r>
            <a:r>
              <a:rPr lang="en-US" altLang="en-US" b="1" i="1" dirty="0" err="1">
                <a:solidFill>
                  <a:srgbClr val="0000FF"/>
                </a:solidFill>
              </a:rPr>
              <a:t>Nếu</a:t>
            </a:r>
            <a:r>
              <a:rPr lang="en-US" altLang="en-US" b="1" i="1" dirty="0">
                <a:solidFill>
                  <a:srgbClr val="0000FF"/>
                </a:solidFill>
              </a:rPr>
              <a:t> ta </a:t>
            </a:r>
            <a:r>
              <a:rPr lang="en-US" altLang="en-US" b="1" i="1" dirty="0" err="1">
                <a:solidFill>
                  <a:srgbClr val="0000FF"/>
                </a:solidFill>
              </a:rPr>
              <a:t>thường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</a:rPr>
              <a:t>xuyên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</a:rPr>
              <a:t>bị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</a:rPr>
              <a:t>đói</a:t>
            </a:r>
            <a:r>
              <a:rPr lang="en-US" altLang="en-US" b="1" i="1" dirty="0">
                <a:solidFill>
                  <a:srgbClr val="0000FF"/>
                </a:solidFill>
              </a:rPr>
              <a:t>, </a:t>
            </a:r>
            <a:r>
              <a:rPr lang="en-US" altLang="en-US" b="1" i="1" dirty="0" err="1">
                <a:solidFill>
                  <a:srgbClr val="0000FF"/>
                </a:solidFill>
              </a:rPr>
              <a:t>khát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</a:rPr>
              <a:t>thì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</a:rPr>
              <a:t>điều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</a:rPr>
              <a:t>gì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</a:rPr>
              <a:t>sẽ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</a:rPr>
              <a:t>xảy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</a:rPr>
              <a:t>ra</a:t>
            </a:r>
            <a:r>
              <a:rPr lang="en-US" altLang="en-US" b="1" i="1" dirty="0">
                <a:solidFill>
                  <a:srgbClr val="0000FF"/>
                </a:solidFill>
              </a:rPr>
              <a:t>?</a:t>
            </a:r>
          </a:p>
          <a:p>
            <a:pPr algn="l"/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FBF1FCD2-5631-4F7D-ADE4-673552C4E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519138"/>
            <a:ext cx="2209800" cy="1605062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7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CFEEE7-82CE-4A53-8F93-119706E8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40756D-55A9-4335-812D-F9DD7FD1E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xmlns="" id="{8881F64C-905A-4CE1-92D7-763FCE490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09800"/>
            <a:ext cx="7467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 err="1">
                <a:latin typeface="Times New Roman" panose="02020603050405020304" pitchFamily="18" charset="0"/>
              </a:rPr>
              <a:t>Kết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luận</a:t>
            </a:r>
            <a:r>
              <a:rPr lang="en-US" altLang="en-US" sz="3000" b="1" dirty="0">
                <a:latin typeface="Times New Roman" panose="02020603050405020304" pitchFamily="18" charset="0"/>
              </a:rPr>
              <a:t>: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uống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khỏe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chóng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đói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khát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mệt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mỏi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gầy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30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034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8" y="0"/>
            <a:chExt cx="5808" cy="4320"/>
          </a:xfrm>
        </p:grpSpPr>
        <p:pic>
          <p:nvPicPr>
            <p:cNvPr id="22548" name="Picture 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63"/>
              <a:ext cx="5760" cy="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49" name="Picture 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50" name="Picture 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75" y="2127"/>
              <a:ext cx="4320" cy="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51" name="Picture 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0" y="1447800"/>
            <a:ext cx="777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6000">
                <a:latin typeface=".VnAristote" panose="020B7200000000000000" pitchFamily="34" charset="0"/>
              </a:rPr>
              <a:t>   Xin ch©n thµnh c¶m ¬n</a:t>
            </a:r>
          </a:p>
        </p:txBody>
      </p:sp>
      <p:grpSp>
        <p:nvGrpSpPr>
          <p:cNvPr id="22532" name="Group 8"/>
          <p:cNvGrpSpPr>
            <a:grpSpLocks/>
          </p:cNvGrpSpPr>
          <p:nvPr/>
        </p:nvGrpSpPr>
        <p:grpSpPr bwMode="auto">
          <a:xfrm>
            <a:off x="-685800" y="0"/>
            <a:ext cx="9829800" cy="6934200"/>
            <a:chOff x="0" y="-24"/>
            <a:chExt cx="5760" cy="4368"/>
          </a:xfrm>
        </p:grpSpPr>
        <p:grpSp>
          <p:nvGrpSpPr>
            <p:cNvPr id="22534" name="Group 9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2544" name="Picture 10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5" name="Picture 11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6" name="Picture 12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7" name="Picture 13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535" name="Group 1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2536" name="Picture 15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Picture 16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8" name="Picture 17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9" name="Picture 18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0" name="Picture 19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1" name="Picture 20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2" name="Picture 21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3" name="Picture 22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533" name="Text Box 23"/>
          <p:cNvSpPr txBox="1">
            <a:spLocks noChangeArrowheads="1"/>
          </p:cNvSpPr>
          <p:nvPr/>
        </p:nvSpPr>
        <p:spPr bwMode="auto">
          <a:xfrm>
            <a:off x="152400" y="2743200"/>
            <a:ext cx="8458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6000">
                <a:latin typeface=".VnAristote" panose="020B7200000000000000" pitchFamily="34" charset="0"/>
              </a:rPr>
              <a:t>  </a:t>
            </a:r>
            <a:r>
              <a:rPr lang="en-AU" altLang="en-US" sz="5400" i="1">
                <a:solidFill>
                  <a:srgbClr val="FF0000"/>
                </a:solidFill>
                <a:latin typeface="Times New Roman" panose="02020603050405020304" pitchFamily="18" charset="0"/>
              </a:rPr>
              <a:t>Kính chúc các thầy cô giáo mạnh khỏe và hạnh phúc!</a:t>
            </a:r>
            <a:endParaRPr lang="en-AU" altLang="en-US" sz="5400" i="1">
              <a:solidFill>
                <a:srgbClr val="FF0000"/>
              </a:solidFill>
              <a:latin typeface=".VnAristot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48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3FF089-4F5C-4B85-BBE6-8EB3DCB6D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khoi dong .2">
            <a:hlinkClick r:id="" action="ppaction://media"/>
            <a:extLst>
              <a:ext uri="{FF2B5EF4-FFF2-40B4-BE49-F238E27FC236}">
                <a16:creationId xmlns:a16="http://schemas.microsoft.com/office/drawing/2014/main" xmlns="" id="{798B8CA7-0018-4C84-9C8C-3DD58EC4380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4674" r="4187"/>
          <a:stretch/>
        </p:blipFill>
        <p:spPr>
          <a:xfrm>
            <a:off x="433386" y="279400"/>
            <a:ext cx="7872413" cy="6478909"/>
          </a:xfrm>
        </p:spPr>
      </p:pic>
    </p:spTree>
    <p:extLst>
      <p:ext uri="{BB962C8B-B14F-4D97-AF65-F5344CB8AC3E}">
        <p14:creationId xmlns:p14="http://schemas.microsoft.com/office/powerpoint/2010/main" val="111834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BB76428-2AFB-4E50-BAA3-4A6E7BE6D8C8}"/>
              </a:ext>
            </a:extLst>
          </p:cNvPr>
          <p:cNvSpPr/>
          <p:nvPr/>
        </p:nvSpPr>
        <p:spPr>
          <a:xfrm>
            <a:off x="755548" y="178156"/>
            <a:ext cx="7617791" cy="1077218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algn="ctr">
              <a:tabLst>
                <a:tab pos="5090795" algn="l"/>
              </a:tabLs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>
              <a:tabLst>
                <a:tab pos="5090795" algn="l"/>
              </a:tabLs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200" b="1" dirty="0">
              <a:solidFill>
                <a:srgbClr val="0000FF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BA33995E-CB1D-4835-8F78-B77233625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02603"/>
            <a:ext cx="1447800" cy="1115599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258792E2-6731-4F77-8BE8-7BBD6E151059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2667001"/>
            <a:ext cx="8260140" cy="31154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5090795" algn="l"/>
              </a:tabLs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1, 2, 3, 4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tabLst>
                <a:tab pos="5090795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>
              <a:tabLst>
                <a:tab pos="5090795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>
              <a:tabLst>
                <a:tab pos="5090795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400767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Picture 049">
            <a:extLst>
              <a:ext uri="{FF2B5EF4-FFF2-40B4-BE49-F238E27FC236}">
                <a16:creationId xmlns:a16="http://schemas.microsoft.com/office/drawing/2014/main" xmlns="" id="{934578C3-6138-4EDB-88C9-08C02DC1A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t="3915" r="3095" b="18095"/>
          <a:stretch/>
        </p:blipFill>
        <p:spPr bwMode="auto">
          <a:xfrm>
            <a:off x="304798" y="358781"/>
            <a:ext cx="4114801" cy="30289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Picture 046">
            <a:extLst>
              <a:ext uri="{FF2B5EF4-FFF2-40B4-BE49-F238E27FC236}">
                <a16:creationId xmlns:a16="http://schemas.microsoft.com/office/drawing/2014/main" xmlns="" id="{4B6CE200-2220-4B3C-A680-0BFF66B61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 b="11138"/>
          <a:stretch/>
        </p:blipFill>
        <p:spPr bwMode="auto">
          <a:xfrm>
            <a:off x="4743448" y="344496"/>
            <a:ext cx="4038600" cy="30432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icture 048">
            <a:extLst>
              <a:ext uri="{FF2B5EF4-FFF2-40B4-BE49-F238E27FC236}">
                <a16:creationId xmlns:a16="http://schemas.microsoft.com/office/drawing/2014/main" xmlns="" id="{F0E5ABEB-213C-49F4-BC0C-870699419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 t="8226" r="10415" b="5398"/>
          <a:stretch/>
        </p:blipFill>
        <p:spPr bwMode="auto">
          <a:xfrm>
            <a:off x="304799" y="3723216"/>
            <a:ext cx="4114800" cy="29633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Picture 047">
            <a:extLst>
              <a:ext uri="{FF2B5EF4-FFF2-40B4-BE49-F238E27FC236}">
                <a16:creationId xmlns:a16="http://schemas.microsoft.com/office/drawing/2014/main" xmlns="" id="{DFA10C7C-B229-47F1-AEF3-1BB024F90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7420" r="13483" b="7264"/>
          <a:stretch/>
        </p:blipFill>
        <p:spPr bwMode="auto">
          <a:xfrm>
            <a:off x="4800600" y="3623494"/>
            <a:ext cx="4038600" cy="29963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C09B4E1-C07F-4FE0-B8F5-3E584B45ACD1}"/>
              </a:ext>
            </a:extLst>
          </p:cNvPr>
          <p:cNvGrpSpPr/>
          <p:nvPr/>
        </p:nvGrpSpPr>
        <p:grpSpPr>
          <a:xfrm>
            <a:off x="304798" y="2926067"/>
            <a:ext cx="457200" cy="461665"/>
            <a:chOff x="-457200" y="1397303"/>
            <a:chExt cx="457200" cy="46166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4EDEBC3-4933-4BA4-82EC-A8C945FA33F9}"/>
                </a:ext>
              </a:extLst>
            </p:cNvPr>
            <p:cNvSpPr/>
            <p:nvPr/>
          </p:nvSpPr>
          <p:spPr>
            <a:xfrm>
              <a:off x="-457200" y="1447800"/>
              <a:ext cx="457200" cy="381000"/>
            </a:xfrm>
            <a:prstGeom prst="ellipse">
              <a:avLst/>
            </a:prstGeom>
            <a:solidFill>
              <a:srgbClr val="FF66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9E583A9-4982-4999-AED1-9223C05A89B0}"/>
                </a:ext>
              </a:extLst>
            </p:cNvPr>
            <p:cNvSpPr txBox="1"/>
            <p:nvPr/>
          </p:nvSpPr>
          <p:spPr>
            <a:xfrm>
              <a:off x="-414336" y="1397303"/>
              <a:ext cx="247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96B33E7-152F-426A-9991-366EF80B1F95}"/>
              </a:ext>
            </a:extLst>
          </p:cNvPr>
          <p:cNvGrpSpPr/>
          <p:nvPr/>
        </p:nvGrpSpPr>
        <p:grpSpPr>
          <a:xfrm>
            <a:off x="4800600" y="2892729"/>
            <a:ext cx="457200" cy="461665"/>
            <a:chOff x="-457200" y="1397303"/>
            <a:chExt cx="457200" cy="46166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CB503663-5284-4665-9B5F-13834780E9BE}"/>
                </a:ext>
              </a:extLst>
            </p:cNvPr>
            <p:cNvSpPr/>
            <p:nvPr/>
          </p:nvSpPr>
          <p:spPr>
            <a:xfrm>
              <a:off x="-457200" y="1447800"/>
              <a:ext cx="457200" cy="381000"/>
            </a:xfrm>
            <a:prstGeom prst="ellipse">
              <a:avLst/>
            </a:prstGeom>
            <a:solidFill>
              <a:srgbClr val="FF66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B6E7B0E-C6C3-4748-AEFA-816E5BF093E5}"/>
                </a:ext>
              </a:extLst>
            </p:cNvPr>
            <p:cNvSpPr txBox="1"/>
            <p:nvPr/>
          </p:nvSpPr>
          <p:spPr>
            <a:xfrm>
              <a:off x="-414336" y="1397303"/>
              <a:ext cx="247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E9D7905-6AE1-4BCE-A5E7-DC776A6FD248}"/>
              </a:ext>
            </a:extLst>
          </p:cNvPr>
          <p:cNvGrpSpPr/>
          <p:nvPr/>
        </p:nvGrpSpPr>
        <p:grpSpPr>
          <a:xfrm>
            <a:off x="347658" y="6169627"/>
            <a:ext cx="457200" cy="461665"/>
            <a:chOff x="-457200" y="1397303"/>
            <a:chExt cx="457200" cy="46166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307FA0EB-0EB2-476B-BB64-C7E97B97F6EE}"/>
                </a:ext>
              </a:extLst>
            </p:cNvPr>
            <p:cNvSpPr/>
            <p:nvPr/>
          </p:nvSpPr>
          <p:spPr>
            <a:xfrm>
              <a:off x="-457200" y="1447800"/>
              <a:ext cx="457200" cy="381000"/>
            </a:xfrm>
            <a:prstGeom prst="ellipse">
              <a:avLst/>
            </a:prstGeom>
            <a:solidFill>
              <a:srgbClr val="FF66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EA71F6E-7E83-446D-8226-AE39E89C46EE}"/>
                </a:ext>
              </a:extLst>
            </p:cNvPr>
            <p:cNvSpPr txBox="1"/>
            <p:nvPr/>
          </p:nvSpPr>
          <p:spPr>
            <a:xfrm>
              <a:off x="-414336" y="1397303"/>
              <a:ext cx="247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DD30E33-144A-4E59-9966-45178D97C7D9}"/>
              </a:ext>
            </a:extLst>
          </p:cNvPr>
          <p:cNvGrpSpPr/>
          <p:nvPr/>
        </p:nvGrpSpPr>
        <p:grpSpPr>
          <a:xfrm>
            <a:off x="4848223" y="6158210"/>
            <a:ext cx="457200" cy="461665"/>
            <a:chOff x="-457200" y="1397303"/>
            <a:chExt cx="457200" cy="46166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E2034D6D-3770-4B37-BC10-E3CB0C8C6C06}"/>
                </a:ext>
              </a:extLst>
            </p:cNvPr>
            <p:cNvSpPr/>
            <p:nvPr/>
          </p:nvSpPr>
          <p:spPr>
            <a:xfrm>
              <a:off x="-457200" y="1447800"/>
              <a:ext cx="457200" cy="381000"/>
            </a:xfrm>
            <a:prstGeom prst="ellipse">
              <a:avLst/>
            </a:prstGeom>
            <a:solidFill>
              <a:srgbClr val="FF66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0869B4F-80CA-41CF-8C1C-50765C96589F}"/>
                </a:ext>
              </a:extLst>
            </p:cNvPr>
            <p:cNvSpPr txBox="1"/>
            <p:nvPr/>
          </p:nvSpPr>
          <p:spPr>
            <a:xfrm>
              <a:off x="-414336" y="1397303"/>
              <a:ext cx="247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112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B36AA-8667-4CAD-BF07-7C7E0629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hoat dong 1.">
            <a:hlinkClick r:id="" action="ppaction://media"/>
            <a:extLst>
              <a:ext uri="{FF2B5EF4-FFF2-40B4-BE49-F238E27FC236}">
                <a16:creationId xmlns:a16="http://schemas.microsoft.com/office/drawing/2014/main" xmlns="" id="{F14D5FF9-501A-4C8A-AFE1-8184067347B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6168" t="1691" r="6168"/>
          <a:stretch/>
        </p:blipFill>
        <p:spPr>
          <a:xfrm>
            <a:off x="457200" y="381000"/>
            <a:ext cx="8229600" cy="6180690"/>
          </a:xfrm>
        </p:spPr>
      </p:pic>
    </p:spTree>
    <p:extLst>
      <p:ext uri="{BB962C8B-B14F-4D97-AF65-F5344CB8AC3E}">
        <p14:creationId xmlns:p14="http://schemas.microsoft.com/office/powerpoint/2010/main" val="26230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>
            <a:extLst>
              <a:ext uri="{FF2B5EF4-FFF2-40B4-BE49-F238E27FC236}">
                <a16:creationId xmlns:a16="http://schemas.microsoft.com/office/drawing/2014/main" xmlns="" id="{A2557B3B-2E93-48D3-859B-0ADD598EC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4" y="2133600"/>
            <a:ext cx="3557588" cy="646331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uống</a:t>
            </a:r>
            <a:r>
              <a:rPr lang="en-US" altLang="en-US" sz="36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36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đủ</a:t>
            </a:r>
            <a:endParaRPr lang="en-US" altLang="en-US" sz="3600" b="1" dirty="0">
              <a:solidFill>
                <a:srgbClr val="D60093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xmlns="" id="{9AB9C5F1-3720-4568-9C05-703626C2B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430587"/>
            <a:ext cx="14478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bữa</a:t>
            </a:r>
            <a:endParaRPr lang="en-US" altLang="en-US" sz="2800" b="1" dirty="0">
              <a:solidFill>
                <a:srgbClr val="D60093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xmlns="" id="{725F2452-FC58-4AB0-A395-C692F5940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1" y="3489320"/>
            <a:ext cx="23622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Uống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nước</a:t>
            </a:r>
            <a:endParaRPr lang="en-US" altLang="en-US" sz="2800" b="1" dirty="0">
              <a:solidFill>
                <a:srgbClr val="D6009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20">
            <a:extLst>
              <a:ext uri="{FF2B5EF4-FFF2-40B4-BE49-F238E27FC236}">
                <a16:creationId xmlns:a16="http://schemas.microsoft.com/office/drawing/2014/main" xmlns="" id="{AC4DE243-BB98-4542-A04C-12D1B60FE2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7000" y="2819400"/>
            <a:ext cx="2514600" cy="6111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1">
            <a:extLst>
              <a:ext uri="{FF2B5EF4-FFF2-40B4-BE49-F238E27FC236}">
                <a16:creationId xmlns:a16="http://schemas.microsoft.com/office/drawing/2014/main" xmlns="" id="{7EC1ECF3-1AFB-48E6-BA4D-D471861EFA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97200" y="2781300"/>
            <a:ext cx="914400" cy="649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2">
            <a:extLst>
              <a:ext uri="{FF2B5EF4-FFF2-40B4-BE49-F238E27FC236}">
                <a16:creationId xmlns:a16="http://schemas.microsoft.com/office/drawing/2014/main" xmlns="" id="{BF81CF40-F49F-4E7E-B9CA-9538C6B932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1600" y="2843212"/>
            <a:ext cx="685800" cy="649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3">
            <a:extLst>
              <a:ext uri="{FF2B5EF4-FFF2-40B4-BE49-F238E27FC236}">
                <a16:creationId xmlns:a16="http://schemas.microsoft.com/office/drawing/2014/main" xmlns="" id="{F5823552-518E-474E-9C55-50400E683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1600" y="2781299"/>
            <a:ext cx="27432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xmlns="" id="{273E2BF9-6DC7-45FC-94CB-EB7889CD8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2" y="3443287"/>
            <a:ext cx="12954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no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xmlns="" id="{26D511C0-F837-479C-A591-BEC5B1DAC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3489320"/>
            <a:ext cx="1768474" cy="52322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chất</a:t>
            </a:r>
            <a:endParaRPr lang="en-US" altLang="en-US" sz="2800" b="1" dirty="0">
              <a:solidFill>
                <a:srgbClr val="D60093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0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4125A2-0B00-47F0-A4F1-1914DC2D1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BBCDAF-870B-4209-9EC5-F899E672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ốn nhóm thực phẩm tốt cho quá trình phục hồi của trẻ">
            <a:extLst>
              <a:ext uri="{FF2B5EF4-FFF2-40B4-BE49-F238E27FC236}">
                <a16:creationId xmlns:a16="http://schemas.microsoft.com/office/drawing/2014/main" xmlns="" id="{8F251F80-5B38-492C-8B02-F67451A76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49800"/>
            <a:ext cx="8915400" cy="67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04048D7-8063-4214-AD98-D27FDA79863F}"/>
              </a:ext>
            </a:extLst>
          </p:cNvPr>
          <p:cNvSpPr/>
          <p:nvPr/>
        </p:nvSpPr>
        <p:spPr>
          <a:xfrm>
            <a:off x="457200" y="274638"/>
            <a:ext cx="19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</a:rPr>
              <a:t>chất bột đường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173C725-01A0-421C-9178-08212AF560A1}"/>
              </a:ext>
            </a:extLst>
          </p:cNvPr>
          <p:cNvSpPr/>
          <p:nvPr/>
        </p:nvSpPr>
        <p:spPr>
          <a:xfrm>
            <a:off x="7391400" y="610632"/>
            <a:ext cx="198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</a:rPr>
              <a:t>chất đạm</a:t>
            </a:r>
          </a:p>
          <a:p>
            <a:endParaRPr lang="vi-VN" sz="2400" b="1" dirty="0">
              <a:solidFill>
                <a:srgbClr val="0000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636B7A3-89BF-4C3D-94A4-A8E91876860E}"/>
              </a:ext>
            </a:extLst>
          </p:cNvPr>
          <p:cNvSpPr/>
          <p:nvPr/>
        </p:nvSpPr>
        <p:spPr>
          <a:xfrm>
            <a:off x="114300" y="3799344"/>
            <a:ext cx="1600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</a:rPr>
              <a:t>Vitamin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vi-VN" sz="2800" b="1" dirty="0">
                <a:solidFill>
                  <a:srgbClr val="0000FF"/>
                </a:solidFill>
              </a:rPr>
              <a:t>và khoáng chất thiết yếu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D649B7-B829-425B-9F28-7D7964C10F83}"/>
              </a:ext>
            </a:extLst>
          </p:cNvPr>
          <p:cNvSpPr/>
          <p:nvPr/>
        </p:nvSpPr>
        <p:spPr>
          <a:xfrm>
            <a:off x="7010400" y="5786923"/>
            <a:ext cx="13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</a:rPr>
              <a:t>chất béo</a:t>
            </a:r>
          </a:p>
        </p:txBody>
      </p:sp>
      <p:sp>
        <p:nvSpPr>
          <p:cNvPr id="11" name="AutoShape 6" descr="Kết quả hình ảnh cho trẻ uống nước">
            <a:extLst>
              <a:ext uri="{FF2B5EF4-FFF2-40B4-BE49-F238E27FC236}">
                <a16:creationId xmlns:a16="http://schemas.microsoft.com/office/drawing/2014/main" xmlns="" id="{EFAFAF7C-8C40-4C4E-B1EC-9CC13BE5C2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3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8E5FBF9C-9A34-481F-A1DA-848951FAE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133600"/>
            <a:ext cx="853440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FEAD2D44-C188-4163-ACA5-C954A3095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0"/>
            <a:ext cx="876300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268" name="Text Box 7">
            <a:extLst>
              <a:ext uri="{FF2B5EF4-FFF2-40B4-BE49-F238E27FC236}">
                <a16:creationId xmlns:a16="http://schemas.microsoft.com/office/drawing/2014/main" xmlns="" id="{E8BCC7C7-EA0A-4335-82FF-FC97C62F6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         </a:t>
            </a:r>
          </a:p>
        </p:txBody>
      </p:sp>
      <p:grpSp>
        <p:nvGrpSpPr>
          <p:cNvPr id="11269" name="Group 12">
            <a:extLst>
              <a:ext uri="{FF2B5EF4-FFF2-40B4-BE49-F238E27FC236}">
                <a16:creationId xmlns:a16="http://schemas.microsoft.com/office/drawing/2014/main" xmlns="" id="{C6CC10F3-8FA5-4A74-866E-5AEB571110D1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371600"/>
            <a:ext cx="3581400" cy="609600"/>
            <a:chOff x="1728" y="1248"/>
            <a:chExt cx="2256" cy="384"/>
          </a:xfrm>
        </p:grpSpPr>
        <p:sp>
          <p:nvSpPr>
            <p:cNvPr id="11277" name="Line 10">
              <a:extLst>
                <a:ext uri="{FF2B5EF4-FFF2-40B4-BE49-F238E27FC236}">
                  <a16:creationId xmlns:a16="http://schemas.microsoft.com/office/drawing/2014/main" xmlns="" id="{130F2639-0C6C-4E23-9580-555CD0FF2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248"/>
              <a:ext cx="225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11">
              <a:extLst>
                <a:ext uri="{FF2B5EF4-FFF2-40B4-BE49-F238E27FC236}">
                  <a16:creationId xmlns:a16="http://schemas.microsoft.com/office/drawing/2014/main" xmlns="" id="{66769290-822E-4264-8C5C-3035D24068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632"/>
              <a:ext cx="225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0" name="Rectangle 8">
            <a:extLst>
              <a:ext uri="{FF2B5EF4-FFF2-40B4-BE49-F238E27FC236}">
                <a16:creationId xmlns:a16="http://schemas.microsoft.com/office/drawing/2014/main" xmlns="" id="{362113DB-D4A0-4AEF-BAD0-9D3A537F4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738" y="5080000"/>
            <a:ext cx="18415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.VnTime" pitchFamily="34" charset="0"/>
            </a:endParaRPr>
          </a:p>
        </p:txBody>
      </p:sp>
      <p:sp>
        <p:nvSpPr>
          <p:cNvPr id="33801" name="Text Box 9">
            <a:extLst>
              <a:ext uri="{FF2B5EF4-FFF2-40B4-BE49-F238E27FC236}">
                <a16:creationId xmlns:a16="http://schemas.microsoft.com/office/drawing/2014/main" xmlns="" id="{66A0FDE3-4D6A-416F-888B-B1B5C608D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762000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80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11273" name="Text Box 15">
            <a:extLst>
              <a:ext uri="{FF2B5EF4-FFF2-40B4-BE49-F238E27FC236}">
                <a16:creationId xmlns:a16="http://schemas.microsoft.com/office/drawing/2014/main" xmlns="" id="{375DE5AD-ABC1-4562-8D5A-BF74EB07D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514600"/>
            <a:ext cx="655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A232BE2E-0AC2-434B-BBA5-DA0C8927A6E6}"/>
              </a:ext>
            </a:extLst>
          </p:cNvPr>
          <p:cNvSpPr/>
          <p:nvPr/>
        </p:nvSpPr>
        <p:spPr>
          <a:xfrm>
            <a:off x="533400" y="2565400"/>
            <a:ext cx="8229600" cy="23876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 </a:t>
            </a:r>
          </a:p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no)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0708376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8761A4-25A6-4577-9A88-70BF90A7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5EA824-1173-48E5-9401-97AFF27E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65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53&quot;&gt;&lt;property id=&quot;20148&quot; value=&quot;5&quot;/&gt;&lt;property id=&quot;20300&quot; value=&quot;Slide 1 - &amp;quot;Đọc từ&amp;quot;&quot;/&gt;&lt;property id=&quot;20307&quot; value=&quot;259&quot;/&gt;&lt;/object&gt;&lt;object type=&quot;3&quot; unique_id=&quot;10054&quot;&gt;&lt;property id=&quot;20148&quot; value=&quot;5&quot;/&gt;&lt;property id=&quot;20300&quot; value=&quot;Slide 3 - &amp;quot;&amp;#x0D;&amp;#x0A; Câu 1: Bố Dũng đến trường làm gì?&amp;#x0D;&amp;#x0A;&amp;quot;&quot;/&gt;&lt;property id=&quot;20307&quot; value=&quot;260&quot;/&gt;&lt;/object&gt;&lt;object type=&quot;3&quot; unique_id=&quot;10125&quot;&gt;&lt;property id=&quot;20148&quot; value=&quot;5&quot;/&gt;&lt;property id=&quot;20300&quot; value=&quot;Slide 4 - &amp;quot;Câu 2: Cử chỉ nào của bố Dũng thể hiện sự kính trọng thầy giáo cũ?&amp;quot;&quot;/&gt;&lt;property id=&quot;20307&quot; value=&quot;261&quot;/&gt;&lt;/object&gt;&lt;object type=&quot;3&quot; unique_id=&quot;10126&quot;&gt;&lt;property id=&quot;20148&quot; value=&quot;5&quot;/&gt;&lt;property id=&quot;20300&quot; value=&quot;Slide 5 - &amp;quot;Câu 3: Bố Dũng nhớ nhất kỉ niệm nào về thầy ?&amp;quot;&quot;/&gt;&lt;property id=&quot;20307&quot; value=&quot;262&quot;/&gt;&lt;/object&gt;&lt;object type=&quot;3&quot; unique_id=&quot;10847&quot;&gt;&lt;property id=&quot;20148&quot; value=&quot;5&quot;/&gt;&lt;property id=&quot;20300&quot; value=&quot;Slide 2 - &amp;quot;Đọc câu&amp;quot;&quot;/&gt;&lt;property id=&quot;20307&quot; value=&quot;270&quot;/&gt;&lt;/object&gt;&lt;object type=&quot;3&quot; unique_id=&quot;10848&quot;&gt;&lt;property id=&quot;20148&quot; value=&quot;5&quot;/&gt;&lt;property id=&quot;20300&quot; value=&quot;Slide 6 - &amp;quot;Câu 4: Việc làm nào của bố khiến Dũng xúc động?&amp;quot;&quot;/&gt;&lt;property id=&quot;20307&quot; value=&quot;271&quot;/&gt;&lt;/object&gt;&lt;object type=&quot;3&quot; unique_id=&quot;10991&quot;&gt;&lt;property id=&quot;20148&quot; value=&quot;5&quot;/&gt;&lt;property id=&quot;20300&quot; value=&quot;Slide 8&quot;/&gt;&lt;property id=&quot;20307&quot; value=&quot;272&quot;/&gt;&lt;/object&gt;&lt;object type=&quot;3&quot; unique_id=&quot;10992&quot;&gt;&lt;property id=&quot;20148&quot; value=&quot;5&quot;/&gt;&lt;property id=&quot;20300&quot; value=&quot;Slide 9&quot;/&gt;&lt;property id=&quot;20307&quot; value=&quot;275&quot;/&gt;&lt;/object&gt;&lt;object type=&quot;3&quot; unique_id=&quot;10993&quot;&gt;&lt;property id=&quot;20148&quot; value=&quot;5&quot;/&gt;&lt;property id=&quot;20300&quot; value=&quot;Slide 10&quot;/&gt;&lt;property id=&quot;20307&quot; value=&quot;276&quot;/&gt;&lt;/object&gt;&lt;object type=&quot;3&quot; unique_id=&quot;10994&quot;&gt;&lt;property id=&quot;20148&quot; value=&quot;5&quot;/&gt;&lt;property id=&quot;20300&quot; value=&quot;Slide 11&quot;/&gt;&lt;property id=&quot;20307&quot; value=&quot;277&quot;/&gt;&lt;/object&gt;&lt;object type=&quot;3&quot; unique_id=&quot;10995&quot;&gt;&lt;property id=&quot;20148&quot; value=&quot;5&quot;/&gt;&lt;property id=&quot;20300&quot; value=&quot;Slide 12&quot;/&gt;&lt;property id=&quot;20307&quot; value=&quot;273&quot;/&gt;&lt;/object&gt;&lt;object type=&quot;3&quot; unique_id=&quot;10996&quot;&gt;&lt;property id=&quot;20148&quot; value=&quot;5&quot;/&gt;&lt;property id=&quot;20300&quot; value=&quot;Slide 14&quot;/&gt;&lt;property id=&quot;20307&quot; value=&quot;274&quot;/&gt;&lt;/object&gt;&lt;object type=&quot;3&quot; unique_id=&quot;11059&quot;&gt;&lt;property id=&quot;20148&quot; value=&quot;5&quot;/&gt;&lt;property id=&quot;20300&quot; value=&quot;Slide 7&quot;/&gt;&lt;property id=&quot;20307&quot; value=&quot;278&quot;/&gt;&lt;/object&gt;&lt;object type=&quot;3&quot; unique_id=&quot;11060&quot;&gt;&lt;property id=&quot;20148&quot; value=&quot;5&quot;/&gt;&lt;property id=&quot;20300&quot; value=&quot;Slide 13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290</Words>
  <Application>Microsoft Office PowerPoint</Application>
  <PresentationFormat>On-screen Show (4:3)</PresentationFormat>
  <Paragraphs>40</Paragraphs>
  <Slides>13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folio</cp:lastModifiedBy>
  <cp:revision>81</cp:revision>
  <dcterms:created xsi:type="dcterms:W3CDTF">2015-08-23T07:55:17Z</dcterms:created>
  <dcterms:modified xsi:type="dcterms:W3CDTF">2020-01-15T12:48:51Z</dcterms:modified>
</cp:coreProperties>
</file>